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absolvent.cz/" TargetMode="External"/><Relationship Id="rId3" Type="http://schemas.openxmlformats.org/officeDocument/2006/relationships/hyperlink" Target="https://www.prihlaskynastredni.cz/rodice-zaci.html" TargetMode="External"/><Relationship Id="rId7" Type="http://schemas.openxmlformats.org/officeDocument/2006/relationships/hyperlink" Target="http://www.atlasskolstv&#237;.cz/" TargetMode="External"/><Relationship Id="rId2" Type="http://schemas.openxmlformats.org/officeDocument/2006/relationships/hyperlink" Target="https://www.prihlaskynastred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miero.cz/" TargetMode="External"/><Relationship Id="rId5" Type="http://schemas.openxmlformats.org/officeDocument/2006/relationships/hyperlink" Target="http://www.infoprokarieru.cz/" TargetMode="External"/><Relationship Id="rId4" Type="http://schemas.openxmlformats.org/officeDocument/2006/relationships/hyperlink" Target="http://www.dipsy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psy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5063" y="1803405"/>
            <a:ext cx="10546080" cy="1825096"/>
          </a:xfrm>
        </p:spPr>
        <p:txBody>
          <a:bodyPr/>
          <a:lstStyle/>
          <a:p>
            <a:r>
              <a:rPr lang="cs-CZ" dirty="0" smtClean="0"/>
              <a:t>Přijímací řízení 2025/2026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5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549" y="-191589"/>
            <a:ext cx="11253651" cy="1854926"/>
          </a:xfrm>
        </p:spPr>
        <p:txBody>
          <a:bodyPr/>
          <a:lstStyle/>
          <a:p>
            <a:pPr algn="ctr"/>
            <a:r>
              <a:rPr lang="cs-CZ" dirty="0" smtClean="0"/>
              <a:t>Informační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394" y="1445623"/>
            <a:ext cx="10800805" cy="477306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Informace </a:t>
            </a:r>
            <a:r>
              <a:rPr lang="cs-CZ" dirty="0"/>
              <a:t>k přijímacímu řízení </a:t>
            </a:r>
            <a:r>
              <a:rPr lang="cs-CZ" dirty="0" smtClean="0"/>
              <a:t>	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://www.prihlaskynastredni.cz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Videonávod</a:t>
            </a:r>
            <a:r>
              <a:rPr lang="cs-CZ" dirty="0" smtClean="0"/>
              <a:t> </a:t>
            </a:r>
            <a:r>
              <a:rPr lang="cs-CZ" dirty="0"/>
              <a:t>a další </a:t>
            </a:r>
            <a:r>
              <a:rPr lang="cs-CZ" dirty="0" smtClean="0"/>
              <a:t>		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www.prihlaskynastredni.cz/rodice-zaci.html</a:t>
            </a:r>
            <a:endParaRPr lang="cs-CZ" dirty="0" smtClean="0"/>
          </a:p>
          <a:p>
            <a:r>
              <a:rPr lang="cs-CZ" dirty="0" smtClean="0"/>
              <a:t>Podání přihlášek	</a:t>
            </a:r>
            <a:r>
              <a:rPr lang="cs-CZ" dirty="0"/>
              <a:t>	</a:t>
            </a:r>
            <a:r>
              <a:rPr lang="cs-CZ" sz="2000" dirty="0" smtClean="0">
                <a:hlinkClick r:id="rId4"/>
              </a:rPr>
              <a:t>www.dipsy.cz</a:t>
            </a:r>
            <a:r>
              <a:rPr lang="cs-CZ" sz="2000" dirty="0" smtClean="0"/>
              <a:t> </a:t>
            </a:r>
          </a:p>
          <a:p>
            <a:pPr marL="3657600" lvl="8" indent="0">
              <a:buNone/>
            </a:pPr>
            <a:endParaRPr lang="cs-CZ" dirty="0"/>
          </a:p>
          <a:p>
            <a:r>
              <a:rPr lang="cs-CZ" dirty="0" smtClean="0"/>
              <a:t>Volba oboru	-  </a:t>
            </a:r>
            <a:r>
              <a:rPr lang="cs-CZ" dirty="0" smtClean="0">
                <a:hlinkClick r:id="rId5"/>
              </a:rPr>
              <a:t>www.infoprokarieru.cz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smtClean="0">
                <a:hlinkClick r:id="rId6"/>
              </a:rPr>
              <a:t>www.emiero.cz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smtClean="0">
                <a:hlinkClick r:id="rId7"/>
              </a:rPr>
              <a:t>www.atlasskolstvi.cz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smtClean="0">
                <a:hlinkClick r:id="rId8"/>
              </a:rPr>
              <a:t>www.infoabsolvent.cz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dny otevřených dveří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konzultace ve škole</a:t>
            </a:r>
          </a:p>
          <a:p>
            <a:r>
              <a:rPr lang="cs-CZ" dirty="0" smtClean="0"/>
              <a:t>JPZ 	- příprava u nás na škole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přípravné kurzy na SŠ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72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2925" y="156754"/>
            <a:ext cx="6603275" cy="949235"/>
          </a:xfrm>
        </p:spPr>
        <p:txBody>
          <a:bodyPr/>
          <a:lstStyle/>
          <a:p>
            <a:pPr algn="l"/>
            <a:r>
              <a:rPr lang="cs-CZ" dirty="0" smtClean="0"/>
              <a:t>Důležité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268" y="1262743"/>
            <a:ext cx="10826931" cy="4955943"/>
          </a:xfrm>
        </p:spPr>
        <p:txBody>
          <a:bodyPr>
            <a:normAutofit fontScale="77500" lnSpcReduction="20000"/>
          </a:bodyPr>
          <a:lstStyle/>
          <a:p>
            <a:r>
              <a:rPr lang="cs-CZ" sz="3200" dirty="0"/>
              <a:t>Zveřejnění kritérií pro přijetí na SŠ do 31. 1. </a:t>
            </a:r>
            <a:r>
              <a:rPr lang="cs-CZ" sz="3200" dirty="0" smtClean="0"/>
              <a:t>2025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Podání přihlášky od 1. 2. 2025 do 20. 2. 2025</a:t>
            </a:r>
          </a:p>
          <a:p>
            <a:endParaRPr lang="cs-CZ" sz="3200" dirty="0" smtClean="0"/>
          </a:p>
          <a:p>
            <a:r>
              <a:rPr lang="cs-CZ" sz="3200" dirty="0" smtClean="0"/>
              <a:t>Jednotná přijímací zkouška </a:t>
            </a:r>
          </a:p>
          <a:p>
            <a:pPr marL="0" indent="0">
              <a:buNone/>
            </a:pPr>
            <a:r>
              <a:rPr lang="cs-CZ" sz="3200" dirty="0" smtClean="0"/>
              <a:t>Čtyřleté maturitní obory</a:t>
            </a:r>
          </a:p>
          <a:p>
            <a:pPr marL="0" indent="0">
              <a:buNone/>
            </a:pPr>
            <a:r>
              <a:rPr lang="cs-CZ" sz="2900" dirty="0" smtClean="0"/>
              <a:t>1</a:t>
            </a:r>
            <a:r>
              <a:rPr lang="cs-CZ" sz="2900" dirty="0"/>
              <a:t>. termín: pátek </a:t>
            </a:r>
            <a:r>
              <a:rPr lang="cs-CZ" sz="2900" b="1" dirty="0"/>
              <a:t>11. dubna 2025</a:t>
            </a:r>
            <a:endParaRPr lang="cs-CZ" sz="2900" dirty="0"/>
          </a:p>
          <a:p>
            <a:pPr marL="0" indent="0">
              <a:buNone/>
            </a:pPr>
            <a:r>
              <a:rPr lang="cs-CZ" sz="2900" dirty="0"/>
              <a:t>2. termín: pondělí </a:t>
            </a:r>
            <a:r>
              <a:rPr lang="cs-CZ" sz="2900" b="1" dirty="0"/>
              <a:t>14. dubna 2025</a:t>
            </a:r>
            <a:endParaRPr lang="cs-CZ" sz="2900" dirty="0"/>
          </a:p>
          <a:p>
            <a:pPr marL="0" indent="0">
              <a:buNone/>
            </a:pPr>
            <a:r>
              <a:rPr lang="cs-CZ" sz="2900" dirty="0"/>
              <a:t>Obory šestiletých a osmiletých gymnázií:</a:t>
            </a:r>
          </a:p>
          <a:p>
            <a:pPr marL="0" indent="0">
              <a:buNone/>
            </a:pPr>
            <a:r>
              <a:rPr lang="cs-CZ" sz="2900" dirty="0"/>
              <a:t>1. termín: úterý </a:t>
            </a:r>
            <a:r>
              <a:rPr lang="cs-CZ" sz="2900" b="1" dirty="0"/>
              <a:t>15. dubna 2025</a:t>
            </a:r>
            <a:endParaRPr lang="cs-CZ" sz="2900" dirty="0"/>
          </a:p>
          <a:p>
            <a:pPr marL="0" indent="0">
              <a:buNone/>
            </a:pPr>
            <a:r>
              <a:rPr lang="cs-CZ" sz="2900" dirty="0"/>
              <a:t>2. termín středa </a:t>
            </a:r>
            <a:r>
              <a:rPr lang="cs-CZ" sz="2900" b="1" dirty="0"/>
              <a:t>16. dubna 2025</a:t>
            </a:r>
            <a:endParaRPr lang="cs-CZ" sz="2900" dirty="0"/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Výsledky v květnu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978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První kolo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852"/>
            <a:ext cx="10820400" cy="402412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Od 1.2.2025 do 20. 2. 2025 se podávají přihlášky až do </a:t>
            </a:r>
            <a:r>
              <a:rPr lang="cs-CZ" sz="3200" b="1" dirty="0" smtClean="0"/>
              <a:t>tří </a:t>
            </a:r>
            <a:r>
              <a:rPr lang="cs-CZ" sz="3200" dirty="0" smtClean="0"/>
              <a:t>oborů vzdělávání, v případě podání přihlášky na </a:t>
            </a:r>
            <a:r>
              <a:rPr lang="cs-CZ" sz="3200" b="1" dirty="0" smtClean="0"/>
              <a:t>obory s talentovou zkouškou </a:t>
            </a:r>
            <a:r>
              <a:rPr lang="cs-CZ" sz="3200" dirty="0" smtClean="0"/>
              <a:t>až </a:t>
            </a:r>
            <a:r>
              <a:rPr lang="cs-CZ" sz="3200" b="1" dirty="0" smtClean="0"/>
              <a:t>pět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Pořadí oborů na přihlášce určuje prioritu volby. Systém přidělí žáka podle výsledků a tam pak je přijat. </a:t>
            </a:r>
          </a:p>
        </p:txBody>
      </p:sp>
    </p:spTree>
    <p:extLst>
      <p:ext uri="{BB962C8B-B14F-4D97-AF65-F5344CB8AC3E}">
        <p14:creationId xmlns:p14="http://schemas.microsoft.com/office/powerpoint/2010/main" val="6958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413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429" y="836023"/>
            <a:ext cx="11070771" cy="5834743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Podat přihlášky bude možné: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	1</a:t>
            </a:r>
            <a:r>
              <a:rPr lang="cs-CZ" sz="3200" dirty="0"/>
              <a:t>. </a:t>
            </a:r>
            <a:r>
              <a:rPr lang="cs-CZ" sz="3200" b="1" dirty="0"/>
              <a:t>elektroniky </a:t>
            </a:r>
            <a:r>
              <a:rPr lang="cs-CZ" sz="3200" b="1" dirty="0" smtClean="0"/>
              <a:t>na </a:t>
            </a:r>
            <a:r>
              <a:rPr lang="cs-CZ" sz="3200" b="1" dirty="0" smtClean="0">
                <a:hlinkClick r:id="rId2"/>
              </a:rPr>
              <a:t>www.dipsy.cz</a:t>
            </a:r>
            <a:r>
              <a:rPr lang="cs-CZ" sz="3200" b="1" dirty="0" smtClean="0"/>
              <a:t> s </a:t>
            </a:r>
            <a:r>
              <a:rPr lang="cs-CZ" sz="3200" b="1" dirty="0"/>
              <a:t>ověřením prostřednictvím Identity </a:t>
            </a:r>
            <a:r>
              <a:rPr lang="cs-CZ" sz="3200" b="1" dirty="0" smtClean="0"/>
              <a:t>občana - doporučujeme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2. listině s podporou elektronického systému</a:t>
            </a:r>
          </a:p>
          <a:p>
            <a:pPr marL="0" indent="0">
              <a:buNone/>
            </a:pPr>
            <a:r>
              <a:rPr lang="cs-CZ" sz="3200" dirty="0" smtClean="0"/>
              <a:t>	3. listině na tiskopisu</a:t>
            </a:r>
          </a:p>
          <a:p>
            <a:r>
              <a:rPr lang="cs-CZ" sz="3200" dirty="0" smtClean="0"/>
              <a:t>U oborů, kde je nutná povinná lékařská prohlídka – PLP, si včas zajistěte termín u ošetřujícího lékaře – dokládáte </a:t>
            </a:r>
            <a:r>
              <a:rPr lang="cs-CZ" sz="3200" dirty="0" err="1" smtClean="0"/>
              <a:t>sken</a:t>
            </a:r>
            <a:r>
              <a:rPr lang="cs-CZ" sz="3200" dirty="0" smtClean="0"/>
              <a:t>. </a:t>
            </a:r>
          </a:p>
          <a:p>
            <a:r>
              <a:rPr lang="cs-CZ" sz="3200" dirty="0" smtClean="0"/>
              <a:t>Formulář s prospěchem dostanou žáci společně s pololetním vysvědčením – dokládáte </a:t>
            </a:r>
            <a:r>
              <a:rPr lang="cs-CZ" sz="3200" dirty="0" err="1" smtClean="0"/>
              <a:t>sken</a:t>
            </a:r>
            <a:r>
              <a:rPr lang="cs-CZ" sz="3200" dirty="0" smtClean="0"/>
              <a:t>.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2400" dirty="0"/>
              <a:t>Od 1. 2. </a:t>
            </a:r>
            <a:r>
              <a:rPr lang="cs-CZ" sz="2400" dirty="0" smtClean="0"/>
              <a:t>2025 </a:t>
            </a:r>
            <a:r>
              <a:rPr lang="cs-CZ" sz="2400" dirty="0"/>
              <a:t>budou na naší škole vypsány konzultace, kde Vám pomůžeme s administrací přihlášek.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19538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Maturitní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Žáci skládají jednotnou přijímací zkoušku z češtiny a z matematiky.</a:t>
            </a:r>
          </a:p>
          <a:p>
            <a:r>
              <a:rPr lang="cs-CZ" sz="3200" dirty="0" smtClean="0"/>
              <a:t>Všichni žáci budou dělat dvě zkoušky </a:t>
            </a:r>
            <a:r>
              <a:rPr lang="cs-CZ" dirty="0" smtClean="0"/>
              <a:t>(i pokud podáváte přihlášku jen na jeden takový obor nebo na tři).</a:t>
            </a:r>
          </a:p>
          <a:p>
            <a:endParaRPr lang="cs-CZ" dirty="0" smtClean="0"/>
          </a:p>
          <a:p>
            <a:r>
              <a:rPr lang="cs-CZ" sz="3200" dirty="0" smtClean="0"/>
              <a:t>Do přijímacího řízení se zahrnuje úspěšnější test.</a:t>
            </a:r>
          </a:p>
          <a:p>
            <a:endParaRPr lang="cs-CZ" dirty="0" smtClean="0"/>
          </a:p>
          <a:p>
            <a:r>
              <a:rPr lang="cs-CZ" sz="2800" dirty="0" smtClean="0"/>
              <a:t>Kde a kdy se bude zkouška konat oznámí ředitelé středních škol   v systému </a:t>
            </a:r>
            <a:r>
              <a:rPr lang="cs-CZ" sz="2800" dirty="0" err="1" smtClean="0"/>
              <a:t>dipsy</a:t>
            </a:r>
            <a:r>
              <a:rPr lang="cs-CZ" sz="2800" dirty="0" smtClean="0"/>
              <a:t> nebo dopisem nejpozději 14 dní před konáním zkoušky.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0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Nematuritní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20686"/>
            <a:ext cx="10820400" cy="4024125"/>
          </a:xfrm>
        </p:spPr>
        <p:txBody>
          <a:bodyPr/>
          <a:lstStyle/>
          <a:p>
            <a:r>
              <a:rPr lang="cs-CZ" sz="3200" dirty="0" smtClean="0"/>
              <a:t>Žáci budou přijímáni na základě kritérií, které školy zveřejní do 31. 1. 2025.</a:t>
            </a:r>
          </a:p>
          <a:p>
            <a:endParaRPr lang="cs-CZ" sz="3200" dirty="0" smtClean="0"/>
          </a:p>
          <a:p>
            <a:r>
              <a:rPr lang="cs-CZ" sz="3200" dirty="0" smtClean="0"/>
              <a:t>Pokud je vypsána školní část přijímacích zkoušek, informace obdržíte od SŠ.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příjímacího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Výsledky budou pro všechny typy oborů zveřejněny ve stejnou dobu. </a:t>
            </a:r>
          </a:p>
          <a:p>
            <a:endParaRPr lang="cs-CZ" sz="3200" dirty="0"/>
          </a:p>
          <a:p>
            <a:r>
              <a:rPr lang="cs-CZ" sz="3200" dirty="0" smtClean="0"/>
              <a:t>Sytém přiřadí podle výsledků přijímacího řízení žáka ke konkrétnímu oboru podle pořadí, které si určil.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Žák bude mít možnost vzdát se svého místa a zúčastnit se druhého kola přijímacího řízení.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83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Druhé kolo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Budou jednotné termíny.</a:t>
            </a:r>
          </a:p>
          <a:p>
            <a:endParaRPr lang="cs-CZ" sz="3200" dirty="0" smtClean="0"/>
          </a:p>
          <a:p>
            <a:r>
              <a:rPr lang="cs-CZ" sz="3200" dirty="0" smtClean="0"/>
              <a:t>Povinně budou brány výsledky JPZ prvního kola.</a:t>
            </a:r>
          </a:p>
          <a:p>
            <a:endParaRPr lang="cs-CZ" sz="3200" dirty="0" smtClean="0"/>
          </a:p>
          <a:p>
            <a:r>
              <a:rPr lang="cs-CZ" sz="3200" dirty="0" smtClean="0"/>
              <a:t>Podávat se budou až tři přihlášky.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651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kola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Třetí a další kola přijímacího řízení jsou v kompetenci ředitelů SŠ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1019</TotalTime>
  <Words>289</Words>
  <Application>Microsoft Office PowerPoint</Application>
  <PresentationFormat>Širokoúhlá obrazovka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Kondenzační stopa</vt:lpstr>
      <vt:lpstr>Přijímací řízení 2025/2026</vt:lpstr>
      <vt:lpstr>Důležité termíny</vt:lpstr>
      <vt:lpstr>První kolo přijímacího řízení</vt:lpstr>
      <vt:lpstr>Prezentace aplikace PowerPoint</vt:lpstr>
      <vt:lpstr>Maturitní obory</vt:lpstr>
      <vt:lpstr>Nematuritní obory</vt:lpstr>
      <vt:lpstr>Výsledky příjímacího řízení</vt:lpstr>
      <vt:lpstr>Druhé kolo přijímacího řízení</vt:lpstr>
      <vt:lpstr>Další kola přijímacího řízení</vt:lpstr>
      <vt:lpstr>Informační zdroje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2024/2025</dc:title>
  <dc:creator>NBD_9</dc:creator>
  <cp:lastModifiedBy>NBD_9</cp:lastModifiedBy>
  <cp:revision>17</cp:revision>
  <dcterms:created xsi:type="dcterms:W3CDTF">2023-11-10T06:15:00Z</dcterms:created>
  <dcterms:modified xsi:type="dcterms:W3CDTF">2024-11-12T18:45:33Z</dcterms:modified>
</cp:coreProperties>
</file>